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60" r:id="rId4"/>
    <p:sldId id="262" r:id="rId5"/>
    <p:sldId id="269" r:id="rId6"/>
    <p:sldId id="270" r:id="rId7"/>
    <p:sldId id="271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B63B4A"/>
    <a:srgbClr val="313131"/>
    <a:srgbClr val="842E38"/>
    <a:srgbClr val="5C5C5C"/>
    <a:srgbClr val="B44A57"/>
    <a:srgbClr val="412225"/>
    <a:srgbClr val="77262F"/>
    <a:srgbClr val="6F2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5" autoAdjust="0"/>
    <p:restoredTop sz="96208" autoAdjust="0"/>
  </p:normalViewPr>
  <p:slideViewPr>
    <p:cSldViewPr snapToGrid="0" snapToObjects="1">
      <p:cViewPr varScale="1">
        <p:scale>
          <a:sx n="85" d="100"/>
          <a:sy n="85" d="100"/>
        </p:scale>
        <p:origin x="73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9198703-2C1F-445E-A184-DF9699BBE8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B93504-80C7-41B2-94CB-42B76258AD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75725-6972-45A3-B73E-7066D424DB4D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9BCCF-F0BD-49A5-B41A-D9B8FF4C5F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D6C85A7-CF9E-4DFA-AD2B-878AB5A66A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625A6-C875-441F-AE54-44EB3A8CA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19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0BC7F-0CDA-4186-B1CF-04A657EE36AF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E75E3-CC09-4DEB-B157-3860BA23D1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3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E75E3-CC09-4DEB-B157-3860BA23D19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29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EDAA5-2EE7-396B-311F-6BE77109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7291C9-7DB2-36F0-94E8-2752EF040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F3F24C-56E5-A835-F3D6-5BBBC79C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509E00-75F7-83DF-A203-5134477F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8D7B03-DF71-F0D0-45CF-A2CC31CE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17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C0680-1188-C93F-44B9-AB46D40A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EED16C-2E19-F253-A0D8-C5D955E2A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C23687-01A6-E502-2090-CF81320B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EC32DE-FF1F-B807-AC77-5EC69121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8124D3-93BA-A466-CD31-77CA38E6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68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6EE3D17-6681-E401-2CE4-048CB8789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3F3D77-4706-5C8F-593A-838817AEB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E28691-62B9-AA92-581E-E68E168B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51E330-8E6E-7228-7D70-E22E5498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DCC696-07D7-A0C1-3E64-E8820193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51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3F998-BF97-3ED7-424D-74B70A25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3B6E7B-5DE0-EB88-80FD-396FB205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1F8DB7-29E4-28BB-4357-D643BE22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B4F54-D444-F13B-2B21-685D341B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7B9991-2B76-E292-888E-B9328931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66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676F5-09B2-37F1-3D8D-E72ECDC3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EF7E73-0927-7DB6-8767-EEFEAE2E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C8917F-8499-CA2F-4E6F-40A7605A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F31145-681F-3DAE-BEF1-2D7405EC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5E6B7-E020-9A14-64C4-4EA7C7A5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26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52F43-22B1-B017-3930-7C49AE9B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597E7-C149-914C-73CE-033134051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2C088E-9ADC-4CFC-1D9C-30C3A6D54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02C208-5478-8B20-4E80-6AE370AA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90B012-B08E-7A12-7892-F390848B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302248-4EA3-DCC8-FB8F-A74BE540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0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B78D0-7F31-8E42-FE81-991B07B0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7A41BD-6120-6652-989E-21DAEC719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748636-BEC7-ADB9-4D55-85BEDD7B8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3B45ABA-46E3-87A8-90BE-7EA80CDF5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758A4C-02DA-1FA4-A9FA-3887B8457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3BB9D0F-D93A-1AE5-3469-38AB9F20F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077A6C6-854F-6E0C-548E-EAE5F008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8EFC970-E639-7DA0-2D1C-12842756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75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A97E2-929A-DBE5-8E2A-DBB1ED40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BA513F-CEE6-0476-88C1-73B545D8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16BE8E-D634-D9FC-3622-7CAC82E23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E2D0E9-81FD-EE80-AACD-CFE84522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16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B05AF3-47D5-8F51-98AB-7895F787B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DE2675-197B-0B04-D6DD-C8A3CF6D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23869C-9229-2A51-751C-AD7268D0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7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64C04-E65D-13F6-6A55-D8C2285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8BF151-2A5B-D796-B965-8B0485540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EF771C-2270-4461-421B-019882C26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74FB93-BEED-9BA0-9009-8C7BA44A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C88DF3-F9CC-9412-D731-16EA9980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24B465-AD72-6415-4FEA-3C85E9BF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58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1894D-42ED-CE86-7BBC-2A985340F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45E0E4E-AEB0-F9A5-D9AF-E3BC968D5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9A8FE2-2A95-8E77-FFC4-F78B4E563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7D78B4-1701-A909-9443-E674E6830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4EAE4A-FD7E-3B61-35A0-AEBE36C0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2D788-D784-E445-8553-1A19EF0D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35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A21B2-FCD4-6FD8-1DF4-0F9F118F6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A6163F-FB6B-F336-0DBB-C887E8324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EB5925-8EAA-3F02-91DB-D40514832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038D8-EBC7-734E-AF08-B1691C7036A3}" type="datetimeFigureOut">
              <a:rPr lang="ru-RU" smtClean="0"/>
              <a:t>17.02.2024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161308-21D6-1AB2-4913-F121230F2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75095A-D3C5-C5A5-B137-608FD4EE8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C584F-C2D3-084D-9E81-3914355D8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25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4A57"/>
            </a:gs>
            <a:gs pos="22000">
              <a:srgbClr val="842E38"/>
            </a:gs>
            <a:gs pos="91000">
              <a:srgbClr val="31313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6F091A-80D1-7F9B-BB11-0383818C4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561" y="1900351"/>
            <a:ext cx="9294877" cy="1231943"/>
          </a:xfrm>
        </p:spPr>
        <p:txBody>
          <a:bodyPr>
            <a:noAutofit/>
          </a:bodyPr>
          <a:lstStyle/>
          <a:p>
            <a:r>
              <a:rPr lang="en-GB" sz="7200" dirty="0">
                <a:solidFill>
                  <a:srgbClr val="FF5757"/>
                </a:solidFill>
                <a:latin typeface="Bookman Old Style" panose="02050604050505020204" pitchFamily="18" charset="0"/>
              </a:rPr>
              <a:t>ML</a:t>
            </a:r>
            <a:r>
              <a:rPr lang="en-GB" sz="7200" dirty="0">
                <a:latin typeface="Bookman Old Style" panose="02050604050505020204" pitchFamily="18" charset="0"/>
              </a:rPr>
              <a:t> </a:t>
            </a:r>
            <a:r>
              <a:rPr lang="en-GB" sz="7200" dirty="0">
                <a:solidFill>
                  <a:schemeClr val="bg1"/>
                </a:solidFill>
                <a:latin typeface="Bookman Old Style" panose="02050604050505020204" pitchFamily="18" charset="0"/>
              </a:rPr>
              <a:t>TALENT MATCH</a:t>
            </a:r>
            <a:endParaRPr lang="ru-RU" sz="7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04D066D-4E60-6983-26C8-C599BCA30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345" y="3020954"/>
            <a:ext cx="9703308" cy="1318627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"/>
              </a:rPr>
              <a:t>КЕЙС </a:t>
            </a:r>
            <a:r>
              <a:rPr lang="en-US" sz="3200" dirty="0">
                <a:solidFill>
                  <a:srgbClr val="FF5757"/>
                </a:solidFill>
                <a:latin typeface=""/>
              </a:rPr>
              <a:t>“</a:t>
            </a:r>
            <a:r>
              <a:rPr lang="ru-RU" sz="3200" dirty="0">
                <a:solidFill>
                  <a:srgbClr val="FF5757"/>
                </a:solidFill>
                <a:latin typeface=""/>
              </a:rPr>
              <a:t>АЛГОРИТМ ДЛЯ СОПОСТАВЛЕНИЯ РЕЗЮМЕ И ВАКАНСИИ</a:t>
            </a:r>
            <a:r>
              <a:rPr lang="en-GB" sz="3200" dirty="0">
                <a:solidFill>
                  <a:srgbClr val="FF5757"/>
                </a:solidFill>
                <a:latin typeface=""/>
              </a:rPr>
              <a:t>”</a:t>
            </a:r>
            <a:endParaRPr lang="ru-RU" sz="3200" dirty="0">
              <a:solidFill>
                <a:srgbClr val="FF5757"/>
              </a:solidFill>
              <a:latin typeface=""/>
            </a:endParaRPr>
          </a:p>
          <a:p>
            <a:endParaRPr lang="ru-RU" sz="3200" dirty="0"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2F451-7D62-96F1-EB1A-321AED4D9300}"/>
              </a:ext>
            </a:extLst>
          </p:cNvPr>
          <p:cNvSpPr txBox="1"/>
          <p:nvPr/>
        </p:nvSpPr>
        <p:spPr>
          <a:xfrm>
            <a:off x="3415282" y="4938205"/>
            <a:ext cx="2680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"/>
              </a:rPr>
              <a:t>ОТ КОМАНДЫ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EBB788-F03F-CFF9-9ACC-EE09F5DA6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2" t="15257" r="22865" b="14523"/>
          <a:stretch/>
        </p:blipFill>
        <p:spPr>
          <a:xfrm>
            <a:off x="6073139" y="4047577"/>
            <a:ext cx="2157103" cy="2427585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21366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77262F"/>
            </a:gs>
            <a:gs pos="0">
              <a:srgbClr val="31313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523695" y="2274838"/>
            <a:ext cx="7144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СПАСИБО ЗА ВНИМАНИЕ</a:t>
            </a:r>
            <a:endParaRPr lang="ru-RU" sz="5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E6EE863-5009-4FA6-9E87-88BA9E7B98FF}"/>
              </a:ext>
            </a:extLst>
          </p:cNvPr>
          <p:cNvSpPr/>
          <p:nvPr/>
        </p:nvSpPr>
        <p:spPr>
          <a:xfrm>
            <a:off x="3759201" y="5315768"/>
            <a:ext cx="233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B63B4A"/>
                </a:solidFill>
                <a:latin typeface="Bahnschrift Light" panose="020B05020402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Ссылка на репозиторий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DEE0FCC-B17E-4068-99C4-3809E3CB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5014058"/>
            <a:ext cx="1557525" cy="15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984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77262F"/>
            </a:gs>
            <a:gs pos="63000">
              <a:srgbClr val="31313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109536" y="264319"/>
            <a:ext cx="813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ookman Old Style" panose="02050604050505020204" pitchFamily="18" charset="0"/>
                <a:ea typeface="Ebrima" panose="02000000000000000000" pitchFamily="2" charset="0"/>
                <a:cs typeface="Ebrima" panose="02000000000000000000" pitchFamily="2" charset="0"/>
              </a:rPr>
              <a:t>Состав команды</a:t>
            </a:r>
            <a:endParaRPr lang="ru-RU" sz="5400" b="1" dirty="0">
              <a:solidFill>
                <a:schemeClr val="bg1"/>
              </a:solidFill>
              <a:latin typeface="Bookman Old Style" panose="02050604050505020204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4B33BB-8D24-46E3-8440-95CFA7947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185" r="7365" b="-185"/>
          <a:stretch/>
        </p:blipFill>
        <p:spPr>
          <a:xfrm>
            <a:off x="7399033" y="1735767"/>
            <a:ext cx="2072909" cy="2043112"/>
          </a:xfrm>
          <a:prstGeom prst="roundRect">
            <a:avLst>
              <a:gd name="adj" fmla="val 8042"/>
            </a:avLst>
          </a:prstGeom>
          <a:ln>
            <a:solidFill>
              <a:schemeClr val="bg1"/>
            </a:solidFill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9360A8-1F22-490E-9F86-7C7AF0B90E8F}"/>
              </a:ext>
            </a:extLst>
          </p:cNvPr>
          <p:cNvSpPr txBox="1"/>
          <p:nvPr/>
        </p:nvSpPr>
        <p:spPr>
          <a:xfrm>
            <a:off x="7635070" y="3764138"/>
            <a:ext cx="176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5757"/>
                </a:solidFill>
                <a:latin typeface="Bahnschrift SemiBold Condensed" panose="020B0502040204020203" pitchFamily="34" charset="0"/>
                <a:ea typeface="Malgun Gothic" panose="020B0503020000020004" pitchFamily="34" charset="-127"/>
              </a:rPr>
              <a:t>Двойняков Егор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846926F-130D-4B9A-974B-B155C099CC01}"/>
              </a:ext>
            </a:extLst>
          </p:cNvPr>
          <p:cNvSpPr/>
          <p:nvPr/>
        </p:nvSpPr>
        <p:spPr>
          <a:xfrm>
            <a:off x="7634897" y="4606395"/>
            <a:ext cx="1796066" cy="156966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Дизайнер</a:t>
            </a:r>
          </a:p>
          <a:p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FrontEnd</a:t>
            </a:r>
            <a:r>
              <a:rPr lang="ru-RU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-разработчик</a:t>
            </a:r>
          </a:p>
          <a:p>
            <a:r>
              <a:rPr lang="ru-RU" sz="2400" dirty="0">
                <a:solidFill>
                  <a:schemeClr val="bg1"/>
                </a:solidFill>
                <a:latin typeface="Bahnschrift SemiBold Condensed" panose="020B05020402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Спикер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9FAAF5F-F88D-4732-A195-DF54ED0D6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2" t="31721" r="26652" b="38208"/>
          <a:stretch/>
        </p:blipFill>
        <p:spPr>
          <a:xfrm>
            <a:off x="2684308" y="1735767"/>
            <a:ext cx="2072909" cy="2041588"/>
          </a:xfrm>
          <a:prstGeom prst="roundRect">
            <a:avLst>
              <a:gd name="adj" fmla="val 8042"/>
            </a:avLst>
          </a:prstGeom>
          <a:ln>
            <a:solidFill>
              <a:schemeClr val="bg1"/>
            </a:solidFill>
          </a:ln>
          <a:effectLst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E9236C-9C29-4F9C-862B-F7CB3CAD0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1" t="11995" r="7195" b="19646"/>
          <a:stretch/>
        </p:blipFill>
        <p:spPr>
          <a:xfrm>
            <a:off x="5059545" y="1735767"/>
            <a:ext cx="2072909" cy="2042850"/>
          </a:xfrm>
          <a:prstGeom prst="roundRect">
            <a:avLst>
              <a:gd name="adj" fmla="val 8042"/>
            </a:avLst>
          </a:prstGeom>
          <a:ln>
            <a:solidFill>
              <a:schemeClr val="bg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F57A10-AFAF-40FC-A08E-2C12560F55C8}"/>
              </a:ext>
            </a:extLst>
          </p:cNvPr>
          <p:cNvSpPr txBox="1"/>
          <p:nvPr/>
        </p:nvSpPr>
        <p:spPr>
          <a:xfrm>
            <a:off x="2888913" y="3767353"/>
            <a:ext cx="175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Пронин</a:t>
            </a:r>
            <a:r>
              <a:rPr lang="ru-RU" sz="20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24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Дмитрий</a:t>
            </a:r>
            <a:endParaRPr lang="ru-RU" sz="2000" b="1" dirty="0">
              <a:solidFill>
                <a:srgbClr val="FF5757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8967685-CE60-4171-AE85-4214C02F855A}"/>
              </a:ext>
            </a:extLst>
          </p:cNvPr>
          <p:cNvSpPr/>
          <p:nvPr/>
        </p:nvSpPr>
        <p:spPr>
          <a:xfrm>
            <a:off x="2888912" y="4608612"/>
            <a:ext cx="1847601" cy="1200329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Дизайнер</a:t>
            </a:r>
          </a:p>
          <a:p>
            <a:r>
              <a:rPr lang="en-US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FullSt</a:t>
            </a:r>
            <a:r>
              <a:rPr lang="en-GB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</a:t>
            </a:r>
            <a:r>
              <a: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ck</a:t>
            </a:r>
            <a:r>
              <a:rPr lang="ru-RU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-разработчик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A3294-EFF0-48A7-8C24-B7DF4B17B4D4}"/>
              </a:ext>
            </a:extLst>
          </p:cNvPr>
          <p:cNvSpPr txBox="1"/>
          <p:nvPr/>
        </p:nvSpPr>
        <p:spPr>
          <a:xfrm>
            <a:off x="5267182" y="3776593"/>
            <a:ext cx="176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Сухоруков Кирилл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CEE7B9-ECEB-4C94-87B8-0E0A7B52F04E}"/>
              </a:ext>
            </a:extLst>
          </p:cNvPr>
          <p:cNvSpPr txBox="1"/>
          <p:nvPr/>
        </p:nvSpPr>
        <p:spPr>
          <a:xfrm>
            <a:off x="485920" y="3767354"/>
            <a:ext cx="1307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Кулаков</a:t>
            </a:r>
            <a:r>
              <a:rPr lang="ru-RU" sz="20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24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Ярослав</a:t>
            </a:r>
            <a:endParaRPr lang="ru-RU" sz="2000" b="1" dirty="0">
              <a:solidFill>
                <a:srgbClr val="FF5757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C3F47E5-1FD1-4285-80C4-50A35EB4A7B2}"/>
              </a:ext>
            </a:extLst>
          </p:cNvPr>
          <p:cNvSpPr/>
          <p:nvPr/>
        </p:nvSpPr>
        <p:spPr>
          <a:xfrm>
            <a:off x="5237351" y="4598351"/>
            <a:ext cx="1847601" cy="83099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Тимлид</a:t>
            </a:r>
          </a:p>
          <a:p>
            <a:r>
              <a:rPr lang="en-GB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ML </a:t>
            </a:r>
            <a:r>
              <a:rPr lang="ru-RU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разработчик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614AC7C-0F75-4822-AC77-EF631F32C642}"/>
              </a:ext>
            </a:extLst>
          </p:cNvPr>
          <p:cNvSpPr/>
          <p:nvPr/>
        </p:nvSpPr>
        <p:spPr>
          <a:xfrm>
            <a:off x="507560" y="4605329"/>
            <a:ext cx="1805897" cy="1200329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Аналитик решений</a:t>
            </a:r>
          </a:p>
          <a:p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E2C2832-1231-4169-B8AD-36B0A80956DC}"/>
              </a:ext>
            </a:extLst>
          </p:cNvPr>
          <p:cNvSpPr/>
          <p:nvPr/>
        </p:nvSpPr>
        <p:spPr>
          <a:xfrm>
            <a:off x="10030838" y="4605329"/>
            <a:ext cx="1502794" cy="830997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Разработчик алгоритмов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82AA7-09B9-491A-A718-C828E73927F8}"/>
              </a:ext>
            </a:extLst>
          </p:cNvPr>
          <p:cNvSpPr txBox="1"/>
          <p:nvPr/>
        </p:nvSpPr>
        <p:spPr>
          <a:xfrm>
            <a:off x="10030838" y="3772735"/>
            <a:ext cx="1592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Яшин Дмитрий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0B632D-5B7F-4254-BB1C-689B205769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17822" r="12150" b="18188"/>
          <a:stretch/>
        </p:blipFill>
        <p:spPr>
          <a:xfrm>
            <a:off x="334078" y="1726527"/>
            <a:ext cx="2072909" cy="2041588"/>
          </a:xfrm>
          <a:prstGeom prst="roundRect">
            <a:avLst>
              <a:gd name="adj" fmla="val 8042"/>
            </a:avLst>
          </a:prstGeom>
          <a:ln>
            <a:solidFill>
              <a:schemeClr val="bg1"/>
            </a:solidFill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DE2010-4405-47F0-A545-F131FB8881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70" t="3050" r="13626" b="19675"/>
          <a:stretch/>
        </p:blipFill>
        <p:spPr>
          <a:xfrm>
            <a:off x="9745780" y="1726527"/>
            <a:ext cx="2072909" cy="2072909"/>
          </a:xfrm>
          <a:prstGeom prst="roundRect">
            <a:avLst>
              <a:gd name="adj" fmla="val 8042"/>
            </a:avLst>
          </a:prstGeom>
          <a:ln>
            <a:solidFill>
              <a:schemeClr val="bg1"/>
            </a:solidFill>
          </a:ln>
          <a:effectLst/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21AD5A2-8942-4538-B004-425545FE5F7F}"/>
              </a:ext>
            </a:extLst>
          </p:cNvPr>
          <p:cNvSpPr/>
          <p:nvPr/>
        </p:nvSpPr>
        <p:spPr>
          <a:xfrm>
            <a:off x="8435487" y="325875"/>
            <a:ext cx="20933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B63B4A"/>
                </a:solidFill>
                <a:latin typeface="Bahnschrift Light" panose="020B05020402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Связь с командной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6402874-E594-4030-8AEF-34DD63DFC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167" y="89846"/>
            <a:ext cx="1557525" cy="15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98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77262F"/>
            </a:gs>
            <a:gs pos="80000">
              <a:srgbClr val="31313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11136" y="216822"/>
            <a:ext cx="813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ookman Old Style" panose="02050604050505020204" pitchFamily="18" charset="0"/>
                <a:ea typeface="Ebrima" panose="02000000000000000000" pitchFamily="2" charset="0"/>
                <a:cs typeface="Ebrima" panose="02000000000000000000" pitchFamily="2" charset="0"/>
              </a:rPr>
              <a:t>Проблематика</a:t>
            </a:r>
            <a:endParaRPr lang="ru-RU" sz="5400" b="1" dirty="0">
              <a:solidFill>
                <a:schemeClr val="bg1"/>
              </a:solidFill>
              <a:latin typeface="Bookman Old Style" panose="02050604050505020204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1A8041-BAB1-427C-9ED8-1658598E1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784" y="4157259"/>
            <a:ext cx="2745517" cy="2527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E50A9A-D917-44EC-9414-E15AF52A83EF}"/>
              </a:ext>
            </a:extLst>
          </p:cNvPr>
          <p:cNvSpPr txBox="1"/>
          <p:nvPr/>
        </p:nvSpPr>
        <p:spPr>
          <a:xfrm>
            <a:off x="3834800" y="1368494"/>
            <a:ext cx="4461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Вакансия</a:t>
            </a:r>
            <a:r>
              <a:rPr lang="en-US" sz="28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:</a:t>
            </a:r>
            <a:r>
              <a:rPr lang="ru-RU" sz="28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frontend</a:t>
            </a:r>
            <a:endParaRPr lang="ru-RU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2B57E-424D-4ED8-9D58-34CC782D4A0B}"/>
              </a:ext>
            </a:extLst>
          </p:cNvPr>
          <p:cNvSpPr txBox="1"/>
          <p:nvPr/>
        </p:nvSpPr>
        <p:spPr>
          <a:xfrm>
            <a:off x="5471669" y="3521976"/>
            <a:ext cx="1228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5757"/>
                </a:solidFill>
                <a:latin typeface="Bahnschrift SemiBold Condensed" panose="020B0502040204020203" pitchFamily="34" charset="0"/>
                <a:ea typeface="Malgun Gothic" panose="020B0503020000020004" pitchFamily="34" charset="-127"/>
              </a:rPr>
              <a:t>Пронин Джейсон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70CAD0-5A20-4794-A381-97E0613ED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648"/>
          <a:stretch/>
        </p:blipFill>
        <p:spPr>
          <a:xfrm>
            <a:off x="3889478" y="2367500"/>
            <a:ext cx="1167620" cy="1148121"/>
          </a:xfrm>
          <a:prstGeom prst="roundRect">
            <a:avLst>
              <a:gd name="adj" fmla="val 8042"/>
            </a:avLst>
          </a:prstGeom>
          <a:ln>
            <a:solidFill>
              <a:schemeClr val="bg1"/>
            </a:solidFill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84E34E-1F8B-4CB3-A49E-A4ECA29A2FC0}"/>
              </a:ext>
            </a:extLst>
          </p:cNvPr>
          <p:cNvSpPr txBox="1"/>
          <p:nvPr/>
        </p:nvSpPr>
        <p:spPr>
          <a:xfrm>
            <a:off x="3885159" y="3515620"/>
            <a:ext cx="116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err="1">
                <a:solidFill>
                  <a:srgbClr val="FF5757"/>
                </a:solidFill>
                <a:latin typeface="Bahnschrift SemiBold Condensed" panose="020B0502040204020203" pitchFamily="34" charset="0"/>
              </a:rPr>
              <a:t>Стетхем</a:t>
            </a:r>
            <a:r>
              <a:rPr lang="ru-RU" sz="14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 Кирилл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3BAFD-D1F4-412A-84E6-0ACA3A3F2AE8}"/>
              </a:ext>
            </a:extLst>
          </p:cNvPr>
          <p:cNvSpPr txBox="1"/>
          <p:nvPr/>
        </p:nvSpPr>
        <p:spPr>
          <a:xfrm>
            <a:off x="7116943" y="3515622"/>
            <a:ext cx="1228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err="1">
                <a:solidFill>
                  <a:srgbClr val="FF5757"/>
                </a:solidFill>
                <a:latin typeface="Bahnschrift SemiBold Condensed" panose="020B0502040204020203" pitchFamily="34" charset="0"/>
              </a:rPr>
              <a:t>Стетхем</a:t>
            </a:r>
            <a:r>
              <a:rPr lang="ru-RU" sz="1400" b="1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 Дмитрий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E2BB8D-AEB4-4C82-A763-C3124DF2D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64" b="12269"/>
          <a:stretch/>
        </p:blipFill>
        <p:spPr>
          <a:xfrm>
            <a:off x="7147406" y="2373667"/>
            <a:ext cx="1167618" cy="1148309"/>
          </a:xfrm>
          <a:prstGeom prst="roundRect">
            <a:avLst>
              <a:gd name="adj" fmla="val 8042"/>
            </a:avLst>
          </a:prstGeom>
          <a:ln>
            <a:solidFill>
              <a:schemeClr val="bg1"/>
            </a:solidFill>
          </a:ln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905ECE-5E1C-4B24-898D-FC98447DC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5" r="22601"/>
          <a:stretch/>
        </p:blipFill>
        <p:spPr>
          <a:xfrm>
            <a:off x="5497830" y="2373667"/>
            <a:ext cx="1195922" cy="1173985"/>
          </a:xfrm>
          <a:prstGeom prst="roundRect">
            <a:avLst>
              <a:gd name="adj" fmla="val 8042"/>
            </a:avLst>
          </a:prstGeom>
          <a:ln>
            <a:solidFill>
              <a:schemeClr val="bg1"/>
            </a:solidFill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78E575-BE73-410C-B6AF-35F9199C6485}"/>
              </a:ext>
            </a:extLst>
          </p:cNvPr>
          <p:cNvSpPr txBox="1"/>
          <p:nvPr/>
        </p:nvSpPr>
        <p:spPr>
          <a:xfrm>
            <a:off x="3834800" y="1844280"/>
            <a:ext cx="158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Кандидаты</a:t>
            </a:r>
            <a:r>
              <a:rPr lang="en-US" sz="2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  <a:endParaRPr lang="ru-RU" sz="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57A7C3-B51B-431C-8EBB-1863C5386A72}"/>
              </a:ext>
            </a:extLst>
          </p:cNvPr>
          <p:cNvSpPr/>
          <p:nvPr/>
        </p:nvSpPr>
        <p:spPr>
          <a:xfrm>
            <a:off x="7147406" y="3823397"/>
            <a:ext cx="1195922" cy="1384995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Начинающий программист с базовыми знаниями </a:t>
            </a:r>
            <a:r>
              <a:rPr lang="ru-RU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Pytho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 Опыт работы над учебными проектами.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6C30A97-C027-4859-B5A7-B68C71129D40}"/>
              </a:ext>
            </a:extLst>
          </p:cNvPr>
          <p:cNvSpPr/>
          <p:nvPr/>
        </p:nvSpPr>
        <p:spPr>
          <a:xfrm>
            <a:off x="5504292" y="3834364"/>
            <a:ext cx="1195921" cy="1569660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Опытный программист с более чем пятью годами опыта работы в разработке веб-приложений на </a:t>
            </a:r>
            <a:r>
              <a:rPr lang="ru-RU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JavaScript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и </a:t>
            </a:r>
            <a:r>
              <a:rPr lang="ru-RU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React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3456D6D-13EF-4BF1-9475-49C05A5074B3}"/>
              </a:ext>
            </a:extLst>
          </p:cNvPr>
          <p:cNvSpPr/>
          <p:nvPr/>
        </p:nvSpPr>
        <p:spPr>
          <a:xfrm>
            <a:off x="3884107" y="3822171"/>
            <a:ext cx="1172991" cy="1384995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Уверенный программист в сфере 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ML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-разработки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Опыт более 10 лет в различных компаниях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BC6C181-03C3-4B61-859D-534CF8C02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50" y="1650834"/>
            <a:ext cx="2600148" cy="204801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57F42BE-3971-4609-8ED3-27C38C6C9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084" y="2534937"/>
            <a:ext cx="3670855" cy="4395366"/>
          </a:xfrm>
          <a:prstGeom prst="rect">
            <a:avLst/>
          </a:prstGeom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6A5F9D53-D6A3-4361-BF7E-19664EF685BE}"/>
              </a:ext>
            </a:extLst>
          </p:cNvPr>
          <p:cNvSpPr/>
          <p:nvPr/>
        </p:nvSpPr>
        <p:spPr>
          <a:xfrm>
            <a:off x="1799170" y="2494893"/>
            <a:ext cx="347051" cy="35331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8B7B162-27D9-40FC-820A-D609D297108B}"/>
              </a:ext>
            </a:extLst>
          </p:cNvPr>
          <p:cNvSpPr/>
          <p:nvPr/>
        </p:nvSpPr>
        <p:spPr>
          <a:xfrm>
            <a:off x="2394791" y="2494892"/>
            <a:ext cx="347051" cy="35331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6F5BCAB-2B60-419D-837A-834FFA4419C8}"/>
              </a:ext>
            </a:extLst>
          </p:cNvPr>
          <p:cNvSpPr/>
          <p:nvPr/>
        </p:nvSpPr>
        <p:spPr>
          <a:xfrm>
            <a:off x="2990412" y="2494891"/>
            <a:ext cx="347051" cy="353319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34A599-6093-4B45-9246-C12CF4FD8048}"/>
              </a:ext>
            </a:extLst>
          </p:cNvPr>
          <p:cNvSpPr txBox="1"/>
          <p:nvPr/>
        </p:nvSpPr>
        <p:spPr>
          <a:xfrm>
            <a:off x="3878698" y="5290335"/>
            <a:ext cx="1208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Нужен </a:t>
            </a:r>
            <a:r>
              <a:rPr lang="en-US" sz="20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frontend, </a:t>
            </a:r>
            <a:r>
              <a:rPr lang="ru-RU" sz="20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а не </a:t>
            </a:r>
            <a:r>
              <a:rPr lang="en-US" sz="20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ML</a:t>
            </a:r>
            <a:endParaRPr lang="ru-RU" sz="2000" b="1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0B499-87E2-47FA-B948-541FF91989F9}"/>
              </a:ext>
            </a:extLst>
          </p:cNvPr>
          <p:cNvSpPr txBox="1"/>
          <p:nvPr/>
        </p:nvSpPr>
        <p:spPr>
          <a:xfrm>
            <a:off x="7116943" y="5244168"/>
            <a:ext cx="1106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Недоучка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0886F-84C0-4477-B5D5-19094005EB57}"/>
              </a:ext>
            </a:extLst>
          </p:cNvPr>
          <p:cNvSpPr txBox="1"/>
          <p:nvPr/>
        </p:nvSpPr>
        <p:spPr>
          <a:xfrm>
            <a:off x="5471669" y="5444223"/>
            <a:ext cx="1401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Идеальный кандидат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03B6B4E-99ED-4B61-A581-DAEA83E69C34}"/>
              </a:ext>
            </a:extLst>
          </p:cNvPr>
          <p:cNvSpPr/>
          <p:nvPr/>
        </p:nvSpPr>
        <p:spPr>
          <a:xfrm>
            <a:off x="1814650" y="1953269"/>
            <a:ext cx="2121580" cy="138499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Наверное подходит 1 кандидат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F2BBDE7-A55C-446C-8F96-32FA831708BB}"/>
              </a:ext>
            </a:extLst>
          </p:cNvPr>
          <p:cNvSpPr/>
          <p:nvPr/>
        </p:nvSpPr>
        <p:spPr>
          <a:xfrm>
            <a:off x="157683" y="1293729"/>
            <a:ext cx="2237108" cy="52322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Работа человека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F8E2940-129E-4FEA-8C32-0C0948F75285}"/>
              </a:ext>
            </a:extLst>
          </p:cNvPr>
          <p:cNvSpPr/>
          <p:nvPr/>
        </p:nvSpPr>
        <p:spPr>
          <a:xfrm>
            <a:off x="9787114" y="3454871"/>
            <a:ext cx="2527143" cy="52322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Работа нейросети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B6847EB-AE4B-40FB-98E0-39BBE4C11F0C}"/>
              </a:ext>
            </a:extLst>
          </p:cNvPr>
          <p:cNvSpPr/>
          <p:nvPr/>
        </p:nvSpPr>
        <p:spPr>
          <a:xfrm>
            <a:off x="3885159" y="3826729"/>
            <a:ext cx="1172991" cy="1384995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Уверенный программист в сфере </a:t>
            </a:r>
            <a:r>
              <a:rPr lang="en-US" sz="12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ML</a:t>
            </a:r>
            <a:r>
              <a:rPr lang="ru-RU" sz="12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-разработки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Опыт более 10 лет в различных компаниях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6A94BCF-7F95-4284-80D8-128463E67D63}"/>
              </a:ext>
            </a:extLst>
          </p:cNvPr>
          <p:cNvSpPr/>
          <p:nvPr/>
        </p:nvSpPr>
        <p:spPr>
          <a:xfrm>
            <a:off x="5500920" y="3837851"/>
            <a:ext cx="1195921" cy="1569660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Опытный программист с более чем </a:t>
            </a:r>
            <a:r>
              <a:rPr lang="ru-RU" sz="1200" dirty="0">
                <a:solidFill>
                  <a:schemeClr val="accent6"/>
                </a:solidFill>
                <a:latin typeface="Bahnschrift SemiBold Condensed" panose="020B0502040204020203" pitchFamily="34" charset="0"/>
              </a:rPr>
              <a:t>пятью годами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опыта работы в разработке </a:t>
            </a:r>
            <a:r>
              <a:rPr lang="ru-RU" sz="1200" dirty="0">
                <a:solidFill>
                  <a:schemeClr val="accent6"/>
                </a:solidFill>
                <a:latin typeface="Bahnschrift SemiBold Condensed" panose="020B0502040204020203" pitchFamily="34" charset="0"/>
              </a:rPr>
              <a:t>веб-приложений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на </a:t>
            </a:r>
            <a:r>
              <a:rPr lang="ru-RU" sz="1200" dirty="0" err="1">
                <a:solidFill>
                  <a:schemeClr val="accent6"/>
                </a:solidFill>
                <a:latin typeface="Bahnschrift SemiBold Condensed" panose="020B0502040204020203" pitchFamily="34" charset="0"/>
              </a:rPr>
              <a:t>JavaScript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и </a:t>
            </a:r>
            <a:r>
              <a:rPr lang="ru-RU" sz="1200" dirty="0" err="1">
                <a:solidFill>
                  <a:schemeClr val="accent6"/>
                </a:solidFill>
                <a:latin typeface="Bahnschrift SemiBold Condensed" panose="020B0502040204020203" pitchFamily="34" charset="0"/>
              </a:rPr>
              <a:t>React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 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2BAAC71-ADFC-4F3E-9DAC-F4FFE729EA85}"/>
              </a:ext>
            </a:extLst>
          </p:cNvPr>
          <p:cNvSpPr/>
          <p:nvPr/>
        </p:nvSpPr>
        <p:spPr>
          <a:xfrm>
            <a:off x="7149564" y="3822170"/>
            <a:ext cx="1195922" cy="1384995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Начинающий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программист с </a:t>
            </a:r>
            <a:r>
              <a:rPr lang="ru-RU" sz="12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базовыми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знаниями </a:t>
            </a:r>
            <a:r>
              <a:rPr lang="ru-RU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Pytho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</a:t>
            </a:r>
            <a:r>
              <a:rPr lang="ru-RU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 Опыт работы над учебными проектами.</a:t>
            </a:r>
          </a:p>
        </p:txBody>
      </p:sp>
    </p:spTree>
    <p:extLst>
      <p:ext uri="{BB962C8B-B14F-4D97-AF65-F5344CB8AC3E}">
        <p14:creationId xmlns:p14="http://schemas.microsoft.com/office/powerpoint/2010/main" val="3570977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77262F"/>
            </a:gs>
            <a:gs pos="80000">
              <a:srgbClr val="31313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109536" y="95040"/>
            <a:ext cx="4524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ookman Old Style" panose="02050604050505020204" pitchFamily="18" charset="0"/>
                <a:ea typeface="Ebrima" panose="02000000000000000000" pitchFamily="2" charset="0"/>
                <a:cs typeface="Ebrima" panose="02000000000000000000" pitchFamily="2" charset="0"/>
              </a:rPr>
              <a:t>Решение</a:t>
            </a:r>
            <a:endParaRPr lang="ru-RU" sz="5400" b="1" dirty="0">
              <a:solidFill>
                <a:schemeClr val="bg1"/>
              </a:solidFill>
              <a:latin typeface="Bookman Old Style" panose="02050604050505020204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E2C2832-1231-4169-B8AD-36B0A80956DC}"/>
              </a:ext>
            </a:extLst>
          </p:cNvPr>
          <p:cNvSpPr/>
          <p:nvPr/>
        </p:nvSpPr>
        <p:spPr>
          <a:xfrm>
            <a:off x="537209" y="1083847"/>
            <a:ext cx="4829062" cy="452431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Опытный программист с более чем пятью годами опыта работы в разработке веб-приложений на </a:t>
            </a:r>
            <a:r>
              <a:rPr lang="ru-RU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JavaScript</a:t>
            </a:r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и </a:t>
            </a:r>
            <a:r>
              <a:rPr lang="ru-RU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React</a:t>
            </a:r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 Профессиональные навыки в архитектуре программного обеспечения, оптимизации производительности и решении сложных технических задач.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DB27515-1B2C-49AE-900D-920232C86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439" y="783552"/>
            <a:ext cx="5290895" cy="5290895"/>
          </a:xfrm>
          <a:prstGeom prst="rect">
            <a:avLst/>
          </a:prstGeom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4848BB-5B95-474C-AF4A-5BCC1366943F}"/>
              </a:ext>
            </a:extLst>
          </p:cNvPr>
          <p:cNvSpPr/>
          <p:nvPr/>
        </p:nvSpPr>
        <p:spPr>
          <a:xfrm>
            <a:off x="6825441" y="1535429"/>
            <a:ext cx="4834890" cy="2756141"/>
          </a:xfrm>
          <a:prstGeom prst="rect">
            <a:avLst/>
          </a:prstGeom>
          <a:solidFill>
            <a:srgbClr val="B6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C3952F8-4DCE-47B0-A75D-995D37F46072}"/>
              </a:ext>
            </a:extLst>
          </p:cNvPr>
          <p:cNvSpPr/>
          <p:nvPr/>
        </p:nvSpPr>
        <p:spPr>
          <a:xfrm>
            <a:off x="6876163" y="1874023"/>
            <a:ext cx="666931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1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F0C2998-7433-4ABA-87AD-616CFB33C3B9}"/>
              </a:ext>
            </a:extLst>
          </p:cNvPr>
          <p:cNvSpPr/>
          <p:nvPr/>
        </p:nvSpPr>
        <p:spPr>
          <a:xfrm>
            <a:off x="1126459" y="1574228"/>
            <a:ext cx="3046955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accent6"/>
                </a:solidFill>
                <a:latin typeface="Bahnschrift SemiBold Condensed" panose="020B0502040204020203" pitchFamily="34" charset="0"/>
              </a:rPr>
              <a:t>пятью годами опыта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11631CD-DD6F-4E51-8B12-602DC26F9CA7}"/>
              </a:ext>
            </a:extLst>
          </p:cNvPr>
          <p:cNvSpPr/>
          <p:nvPr/>
        </p:nvSpPr>
        <p:spPr>
          <a:xfrm>
            <a:off x="2270107" y="2556484"/>
            <a:ext cx="1635828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Bahnschrift SemiBold Condensed" panose="020B0502040204020203" pitchFamily="34" charset="0"/>
              </a:rPr>
              <a:t>React</a:t>
            </a:r>
            <a:endParaRPr lang="ru-RU" sz="3200" dirty="0">
              <a:solidFill>
                <a:schemeClr val="accent6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76DC3B3-54AA-4A11-8037-32BD14B2202D}"/>
              </a:ext>
            </a:extLst>
          </p:cNvPr>
          <p:cNvSpPr/>
          <p:nvPr/>
        </p:nvSpPr>
        <p:spPr>
          <a:xfrm>
            <a:off x="2441556" y="3999183"/>
            <a:ext cx="2247675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accent6"/>
                </a:solidFill>
                <a:latin typeface="Bahnschrift SemiBold Condensed" panose="020B0502040204020203" pitchFamily="34" charset="0"/>
              </a:rPr>
              <a:t>оптимизации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F3A3397-C3A8-4EE0-8B61-0BFB15D5203B}"/>
              </a:ext>
            </a:extLst>
          </p:cNvPr>
          <p:cNvSpPr/>
          <p:nvPr/>
        </p:nvSpPr>
        <p:spPr>
          <a:xfrm>
            <a:off x="8873634" y="2248505"/>
            <a:ext cx="1826571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-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подходит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1CE8550-030A-41F4-B266-EE805D71E191}"/>
              </a:ext>
            </a:extLst>
          </p:cNvPr>
          <p:cNvSpPr/>
          <p:nvPr/>
        </p:nvSpPr>
        <p:spPr>
          <a:xfrm>
            <a:off x="6876163" y="2761230"/>
            <a:ext cx="736217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D1696-3277-468B-BC20-329D7D84CA06}"/>
              </a:ext>
            </a:extLst>
          </p:cNvPr>
          <p:cNvSpPr txBox="1"/>
          <p:nvPr/>
        </p:nvSpPr>
        <p:spPr>
          <a:xfrm>
            <a:off x="6774563" y="1415795"/>
            <a:ext cx="488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313131"/>
                </a:solidFill>
                <a:latin typeface="Bahnschrift SemiBold Condensed" panose="020B0502040204020203" pitchFamily="34" charset="0"/>
              </a:rPr>
              <a:t>Вакансия</a:t>
            </a:r>
            <a:r>
              <a:rPr lang="en-US" sz="3600" b="1" dirty="0">
                <a:solidFill>
                  <a:srgbClr val="313131"/>
                </a:solidFill>
                <a:latin typeface="Bahnschrift SemiBold Condensed" panose="020B0502040204020203" pitchFamily="34" charset="0"/>
              </a:rPr>
              <a:t>:</a:t>
            </a:r>
            <a:r>
              <a:rPr lang="ru-RU" sz="3600" b="1" dirty="0">
                <a:solidFill>
                  <a:srgbClr val="31313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frontend</a:t>
            </a:r>
            <a:r>
              <a:rPr lang="ru-RU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developer</a:t>
            </a:r>
            <a:endParaRPr lang="ru-RU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073C0C2-A251-4A50-B892-7C386A96DAC1}"/>
              </a:ext>
            </a:extLst>
          </p:cNvPr>
          <p:cNvSpPr/>
          <p:nvPr/>
        </p:nvSpPr>
        <p:spPr>
          <a:xfrm>
            <a:off x="546025" y="1078034"/>
            <a:ext cx="4829062" cy="452431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Начинающий программист с минимальным опытом работы, недостаточными знаниями в </a:t>
            </a:r>
            <a:r>
              <a:rPr lang="ru-RU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Python</a:t>
            </a:r>
            <a:r>
              <a:rPr lang="ru-RU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и отсутствием практического опыта в разработке. Ищу возможность приобрести навыки и укрепить основы программирования в дружном коллективе.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B826D21-3121-4099-AEA3-257ABE62498D}"/>
              </a:ext>
            </a:extLst>
          </p:cNvPr>
          <p:cNvSpPr/>
          <p:nvPr/>
        </p:nvSpPr>
        <p:spPr>
          <a:xfrm>
            <a:off x="548903" y="1572512"/>
            <a:ext cx="3368727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минимальным опытом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12BB89A-6EAE-4044-81A2-DEEB6425D0D9}"/>
              </a:ext>
            </a:extLst>
          </p:cNvPr>
          <p:cNvSpPr/>
          <p:nvPr/>
        </p:nvSpPr>
        <p:spPr>
          <a:xfrm>
            <a:off x="546025" y="2046415"/>
            <a:ext cx="4939197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недостаточными знаниями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6495AA6-DA2E-4375-A6AA-FE3AD841F45C}"/>
              </a:ext>
            </a:extLst>
          </p:cNvPr>
          <p:cNvSpPr/>
          <p:nvPr/>
        </p:nvSpPr>
        <p:spPr>
          <a:xfrm>
            <a:off x="1802897" y="2540893"/>
            <a:ext cx="3628452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без практики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FC19453-0669-4A2E-8F95-471570F4B198}"/>
              </a:ext>
            </a:extLst>
          </p:cNvPr>
          <p:cNvSpPr/>
          <p:nvPr/>
        </p:nvSpPr>
        <p:spPr>
          <a:xfrm>
            <a:off x="9018924" y="3605390"/>
            <a:ext cx="2323209" cy="5847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-</a:t>
            </a:r>
            <a:r>
              <a:rPr lang="en-US" sz="3200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3200" dirty="0">
                <a:solidFill>
                  <a:srgbClr val="FF5757"/>
                </a:solidFill>
                <a:latin typeface="Bahnschrift SemiBold Condensed" panose="020B0502040204020203" pitchFamily="34" charset="0"/>
              </a:rPr>
              <a:t>не подходит</a:t>
            </a:r>
          </a:p>
        </p:txBody>
      </p:sp>
    </p:spTree>
    <p:extLst>
      <p:ext uri="{BB962C8B-B14F-4D97-AF65-F5344CB8AC3E}">
        <p14:creationId xmlns:p14="http://schemas.microsoft.com/office/powerpoint/2010/main" val="1453389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48815 0.042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0.63763 -0.1004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23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56 -0.09097 L 0.38034 -0.2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9" y="-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54076 0.1687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31" y="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5427 0.1578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35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 0.00093 L 0.44089 0.1557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/>
      <p:bldP spid="34" grpId="1"/>
      <p:bldP spid="35" grpId="0"/>
      <p:bldP spid="35" grpId="1"/>
      <p:bldP spid="36" grpId="0"/>
      <p:bldP spid="36" grpId="1"/>
      <p:bldP spid="38" grpId="0"/>
      <p:bldP spid="41" grpId="0" animBg="1"/>
      <p:bldP spid="41" grpId="1" animBg="1"/>
      <p:bldP spid="44" grpId="0"/>
      <p:bldP spid="44" grpId="1"/>
      <p:bldP spid="45" grpId="0"/>
      <p:bldP spid="45" grpId="1"/>
      <p:bldP spid="46" grpId="0"/>
      <p:bldP spid="4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rgbClr val="77262F"/>
            </a:gs>
            <a:gs pos="100000">
              <a:srgbClr val="31313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58643" y="178596"/>
            <a:ext cx="3873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Решение</a:t>
            </a:r>
            <a:endParaRPr lang="ru-RU" sz="4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33979D44-43C0-7372-830C-BA808C989738}"/>
              </a:ext>
            </a:extLst>
          </p:cNvPr>
          <p:cNvGrpSpPr/>
          <p:nvPr/>
        </p:nvGrpSpPr>
        <p:grpSpPr>
          <a:xfrm>
            <a:off x="1673772" y="3018465"/>
            <a:ext cx="1922659" cy="954107"/>
            <a:chOff x="1606685" y="3006068"/>
            <a:chExt cx="1922659" cy="954107"/>
          </a:xfrm>
        </p:grpSpPr>
        <p:sp>
          <p:nvSpPr>
            <p:cNvPr id="9" name="Стрелка вправо 8">
              <a:extLst>
                <a:ext uri="{FF2B5EF4-FFF2-40B4-BE49-F238E27FC236}">
                  <a16:creationId xmlns:a16="http://schemas.microsoft.com/office/drawing/2014/main" id="{4A4EC149-7CE7-4E6B-E93A-3562CC42B16B}"/>
                </a:ext>
              </a:extLst>
            </p:cNvPr>
            <p:cNvSpPr/>
            <p:nvPr/>
          </p:nvSpPr>
          <p:spPr>
            <a:xfrm>
              <a:off x="1670718" y="3250450"/>
              <a:ext cx="1858626" cy="517457"/>
            </a:xfrm>
            <a:prstGeom prst="rightArrow">
              <a:avLst>
                <a:gd name="adj1" fmla="val 25770"/>
                <a:gd name="adj2" fmla="val 83271"/>
              </a:avLst>
            </a:prstGeom>
            <a:solidFill>
              <a:srgbClr val="FF5757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5757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A62BE8-7191-0C78-EF2E-9CE99C74A9D5}"/>
                </a:ext>
              </a:extLst>
            </p:cNvPr>
            <p:cNvSpPr txBox="1"/>
            <p:nvPr/>
          </p:nvSpPr>
          <p:spPr>
            <a:xfrm>
              <a:off x="1606685" y="3006068"/>
              <a:ext cx="15528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>
                  <a:solidFill>
                    <a:srgbClr val="FF5757"/>
                  </a:solidFill>
                  <a:cs typeface="APPLE CHANCERY" panose="03020702040506060504" pitchFamily="66" charset="-79"/>
                </a:rPr>
                <a:t>Загрузка</a:t>
              </a:r>
            </a:p>
            <a:p>
              <a:r>
                <a:rPr lang="ru-RU" sz="2800" b="1" dirty="0">
                  <a:solidFill>
                    <a:srgbClr val="FF5757"/>
                  </a:solidFill>
                  <a:cs typeface="APPLE CHANCERY" panose="03020702040506060504" pitchFamily="66" charset="-79"/>
                </a:rPr>
                <a:t>резюме</a:t>
              </a:r>
              <a:endParaRPr lang="en-GB" sz="2800" b="1" dirty="0">
                <a:solidFill>
                  <a:srgbClr val="FF5757"/>
                </a:solidFill>
                <a:cs typeface="APPLE CHANCERY" panose="03020702040506060504" pitchFamily="66" charset="-79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46DDC3-E4F8-4EA8-A341-89FAB766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1" y="2118321"/>
            <a:ext cx="1415129" cy="27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72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rgbClr val="77262F"/>
            </a:gs>
            <a:gs pos="0">
              <a:srgbClr val="31313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58643" y="178596"/>
            <a:ext cx="9470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Работа алгоритма</a:t>
            </a:r>
            <a:endParaRPr lang="ru-RU" sz="4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4058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7262F"/>
            </a:gs>
            <a:gs pos="0">
              <a:srgbClr val="31313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58642" y="178596"/>
            <a:ext cx="10043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Уникальность решения</a:t>
            </a:r>
            <a:endParaRPr lang="ru-RU" sz="4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479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7262F"/>
            </a:gs>
            <a:gs pos="0">
              <a:srgbClr val="31313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58643" y="178596"/>
            <a:ext cx="9470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Перспективы</a:t>
            </a:r>
            <a:endParaRPr lang="ru-RU" sz="4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418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77262F"/>
            </a:gs>
            <a:gs pos="0">
              <a:srgbClr val="31313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5B174-EFC8-4EA9-95BC-75BF55C83B43}"/>
              </a:ext>
            </a:extLst>
          </p:cNvPr>
          <p:cNvSpPr txBox="1"/>
          <p:nvPr/>
        </p:nvSpPr>
        <p:spPr>
          <a:xfrm>
            <a:off x="258643" y="178596"/>
            <a:ext cx="9470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Стек технологий</a:t>
            </a:r>
            <a:endParaRPr lang="ru-RU" sz="4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73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270</Words>
  <Application>Microsoft Office PowerPoint</Application>
  <PresentationFormat>Широкоэкранный</PresentationFormat>
  <Paragraphs>61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Bahnschrift Light</vt:lpstr>
      <vt:lpstr>Bahnschrift SemiBold Condensed</vt:lpstr>
      <vt:lpstr>Bookman Old Style</vt:lpstr>
      <vt:lpstr>Calibri</vt:lpstr>
      <vt:lpstr>Calibri Light</vt:lpstr>
      <vt:lpstr>Тема Office</vt:lpstr>
      <vt:lpstr>ML TALENT MATCH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TALENT MATCH</dc:title>
  <dc:creator>Microsoft Office User</dc:creator>
  <cp:lastModifiedBy>Егор Двойняков</cp:lastModifiedBy>
  <cp:revision>16</cp:revision>
  <dcterms:created xsi:type="dcterms:W3CDTF">2024-02-06T15:35:28Z</dcterms:created>
  <dcterms:modified xsi:type="dcterms:W3CDTF">2024-02-17T20:20:56Z</dcterms:modified>
</cp:coreProperties>
</file>